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59" r:id="rId4"/>
    <p:sldId id="266" r:id="rId5"/>
    <p:sldId id="262" r:id="rId6"/>
    <p:sldId id="261" r:id="rId7"/>
    <p:sldId id="260" r:id="rId8"/>
    <p:sldId id="257" r:id="rId9"/>
    <p:sldId id="265" r:id="rId10"/>
    <p:sldId id="263" r:id="rId11"/>
    <p:sldId id="264"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003"/>
  </p:normalViewPr>
  <p:slideViewPr>
    <p:cSldViewPr snapToGrid="0">
      <p:cViewPr varScale="1">
        <p:scale>
          <a:sx n="90" d="100"/>
          <a:sy n="90" d="100"/>
        </p:scale>
        <p:origin x="23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42ACD-5709-A943-BC17-6274D45048FF}"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34B5A-BC99-6E43-8C79-AFF30A0DAC27}" type="slidenum">
              <a:rPr lang="en-US" smtClean="0"/>
              <a:t>‹#›</a:t>
            </a:fld>
            <a:endParaRPr lang="en-US"/>
          </a:p>
        </p:txBody>
      </p:sp>
    </p:spTree>
    <p:extLst>
      <p:ext uri="{BB962C8B-B14F-4D97-AF65-F5344CB8AC3E}">
        <p14:creationId xmlns:p14="http://schemas.microsoft.com/office/powerpoint/2010/main" val="161458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D34B5A-BC99-6E43-8C79-AFF30A0DAC27}" type="slidenum">
              <a:rPr lang="en-US" smtClean="0"/>
              <a:t>3</a:t>
            </a:fld>
            <a:endParaRPr lang="en-US"/>
          </a:p>
        </p:txBody>
      </p:sp>
    </p:spTree>
    <p:extLst>
      <p:ext uri="{BB962C8B-B14F-4D97-AF65-F5344CB8AC3E}">
        <p14:creationId xmlns:p14="http://schemas.microsoft.com/office/powerpoint/2010/main" val="1628165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FB3C-6549-F05D-D0CF-AA0DF0471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07DB37-0CDD-07A0-86B8-3BC359AA1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15F4C5-B1E8-C262-C76F-07C91644C544}"/>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FB96EA88-CB43-5159-ED74-F1B39753B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29C3E-A66F-BAB2-41FB-66314040FA64}"/>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8687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FFE1-C605-43DA-B5A6-1B356DFC4F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E182AE-78A1-0412-7909-B5C4953F93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1622F-2FC4-BB9B-DA3F-897D925923D5}"/>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9671E421-713D-C1C6-07ED-CD4829E18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5EF2A-18D3-B47C-4280-8DA7C2E0128A}"/>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418507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7EBE6E-D0A1-C81C-D4E7-6179FF62D3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A91484-8B64-6157-884E-99D2F43941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23A7D-B85C-FDD4-122B-408B22E74C19}"/>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0241C584-7018-FF87-638A-1E8ECCCC5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B88B1-0CCB-038B-92FF-791734E8C837}"/>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141950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C375-2B67-CB39-F894-F19AA80CE9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91667-697D-F2BF-E8B1-068E95E92D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1A723-9094-09E6-4118-3FB1AB3C90D7}"/>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1D425CFA-B156-7D54-E722-C982797C7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65277-A892-AB79-105D-CABB664FF637}"/>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276146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A05B-F0F8-6F78-499E-587B2DF91B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7B330B-8015-2A67-3AF2-53E31373D2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3E5BB-BA14-C5FC-EB6A-0EE64C12CA94}"/>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C4715CDD-8663-D1AC-33DC-8C0911A75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25BC6-C036-B0F4-93B2-B8CCF084E2F1}"/>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304633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9382-FB4F-3567-464E-D3EB83D85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9F252-5819-EE7A-73AF-E0F4AC4BC0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6340B6-114A-FFB5-946A-C049B5B277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AFEF0-DBF1-3565-7854-D75C121A2849}"/>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6" name="Footer Placeholder 5">
            <a:extLst>
              <a:ext uri="{FF2B5EF4-FFF2-40B4-BE49-F238E27FC236}">
                <a16:creationId xmlns:a16="http://schemas.microsoft.com/office/drawing/2014/main" id="{170C4F94-4FB5-28D8-28F2-C54B8DA2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48B36-2634-44CD-3696-3F9C8B6CCA65}"/>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386754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9342-9E7E-4049-1E3E-155F191964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00AEF5-2F66-0B51-A831-A862D16063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426F1-397E-C969-15BC-DB762A92B6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617419-C2C1-6F9B-424B-67B64CEAA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FCA7B8-36DA-067C-C221-8C8EE04FC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6898C-33B0-ED3D-7AA8-395F9C32ACE2}"/>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8" name="Footer Placeholder 7">
            <a:extLst>
              <a:ext uri="{FF2B5EF4-FFF2-40B4-BE49-F238E27FC236}">
                <a16:creationId xmlns:a16="http://schemas.microsoft.com/office/drawing/2014/main" id="{F2982BD4-FEDA-A6CB-CD3A-D39282A2B6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318C59-509D-822D-ECF0-BD60B95B66CE}"/>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214481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23BC-D527-06AF-7D79-3D7B9C121B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CBAE03-81AD-D1FF-B6A4-3735AB60F57D}"/>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4" name="Footer Placeholder 3">
            <a:extLst>
              <a:ext uri="{FF2B5EF4-FFF2-40B4-BE49-F238E27FC236}">
                <a16:creationId xmlns:a16="http://schemas.microsoft.com/office/drawing/2014/main" id="{D7CD8FD2-639E-A7DD-D7E7-2758B219E4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A0E3A5-1C13-9CEB-01CB-40A5E23C9258}"/>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4129179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D31A81-90A6-9653-0583-E39B4987389F}"/>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3" name="Footer Placeholder 2">
            <a:extLst>
              <a:ext uri="{FF2B5EF4-FFF2-40B4-BE49-F238E27FC236}">
                <a16:creationId xmlns:a16="http://schemas.microsoft.com/office/drawing/2014/main" id="{A4307D91-0F10-A158-AD27-06D2CA7FD0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F8788-14D5-E5E5-1497-58646D932B77}"/>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127617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CC6E-AF23-195F-0F0C-0C6F3CEA1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50270-D0D6-B5C7-E154-F22B89B85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762461-91E0-F6A3-C228-90E1FE733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D13838-6A4D-B4E2-1813-9CC83647CBAF}"/>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6" name="Footer Placeholder 5">
            <a:extLst>
              <a:ext uri="{FF2B5EF4-FFF2-40B4-BE49-F238E27FC236}">
                <a16:creationId xmlns:a16="http://schemas.microsoft.com/office/drawing/2014/main" id="{A76B34BA-8090-A6D6-D883-0F13B959B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58EDD-369B-EC8B-866E-89B2FC6A7302}"/>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218804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5A25-024A-BACF-1B7E-F232EE485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4A9DDA-7C9D-B525-38B4-6BE717A2F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2503CB-F2BE-A5C9-1E55-9414984E2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6DE62-E9B7-6B18-EC52-B438A9C9EEB1}"/>
              </a:ext>
            </a:extLst>
          </p:cNvPr>
          <p:cNvSpPr>
            <a:spLocks noGrp="1"/>
          </p:cNvSpPr>
          <p:nvPr>
            <p:ph type="dt" sz="half" idx="10"/>
          </p:nvPr>
        </p:nvSpPr>
        <p:spPr/>
        <p:txBody>
          <a:bodyPr/>
          <a:lstStyle/>
          <a:p>
            <a:fld id="{71644E80-C9DC-E247-88DD-EAB46326E380}" type="datetimeFigureOut">
              <a:rPr lang="en-US" smtClean="0"/>
              <a:t>1/25/25</a:t>
            </a:fld>
            <a:endParaRPr lang="en-US"/>
          </a:p>
        </p:txBody>
      </p:sp>
      <p:sp>
        <p:nvSpPr>
          <p:cNvPr id="6" name="Footer Placeholder 5">
            <a:extLst>
              <a:ext uri="{FF2B5EF4-FFF2-40B4-BE49-F238E27FC236}">
                <a16:creationId xmlns:a16="http://schemas.microsoft.com/office/drawing/2014/main" id="{C2B193D9-93E8-89B9-4B63-8D1A3A5B3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0EC69-668C-9661-5694-1C95A480B9C7}"/>
              </a:ext>
            </a:extLst>
          </p:cNvPr>
          <p:cNvSpPr>
            <a:spLocks noGrp="1"/>
          </p:cNvSpPr>
          <p:nvPr>
            <p:ph type="sldNum" sz="quarter" idx="12"/>
          </p:nvPr>
        </p:nvSpPr>
        <p:spPr/>
        <p:txBody>
          <a:bodyPr/>
          <a:lstStyle/>
          <a:p>
            <a:fld id="{527F0C63-21D9-1F46-A519-75C37CF0CE70}" type="slidenum">
              <a:rPr lang="en-US" smtClean="0"/>
              <a:t>‹#›</a:t>
            </a:fld>
            <a:endParaRPr lang="en-US"/>
          </a:p>
        </p:txBody>
      </p:sp>
    </p:spTree>
    <p:extLst>
      <p:ext uri="{BB962C8B-B14F-4D97-AF65-F5344CB8AC3E}">
        <p14:creationId xmlns:p14="http://schemas.microsoft.com/office/powerpoint/2010/main" val="2573048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01BDB-C00F-7DEE-D007-22446AB6C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D87F8-3EB5-5246-9B4D-9DB74BAB2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1516A-23B3-E2D2-93BA-FCC9118EEE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44E80-C9DC-E247-88DD-EAB46326E380}" type="datetimeFigureOut">
              <a:rPr lang="en-US" smtClean="0"/>
              <a:t>1/25/25</a:t>
            </a:fld>
            <a:endParaRPr lang="en-US"/>
          </a:p>
        </p:txBody>
      </p:sp>
      <p:sp>
        <p:nvSpPr>
          <p:cNvPr id="5" name="Footer Placeholder 4">
            <a:extLst>
              <a:ext uri="{FF2B5EF4-FFF2-40B4-BE49-F238E27FC236}">
                <a16:creationId xmlns:a16="http://schemas.microsoft.com/office/drawing/2014/main" id="{6BFE99F4-6623-EE61-74C9-74B2CDA153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6829D0-49CB-D03B-2C21-D736F8CD6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F0C63-21D9-1F46-A519-75C37CF0CE70}" type="slidenum">
              <a:rPr lang="en-US" smtClean="0"/>
              <a:t>‹#›</a:t>
            </a:fld>
            <a:endParaRPr lang="en-US"/>
          </a:p>
        </p:txBody>
      </p:sp>
    </p:spTree>
    <p:extLst>
      <p:ext uri="{BB962C8B-B14F-4D97-AF65-F5344CB8AC3E}">
        <p14:creationId xmlns:p14="http://schemas.microsoft.com/office/powerpoint/2010/main" val="749088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B0A2-F83D-9C50-0A2C-A87A7CBB8B9B}"/>
              </a:ext>
            </a:extLst>
          </p:cNvPr>
          <p:cNvSpPr>
            <a:spLocks noGrp="1"/>
          </p:cNvSpPr>
          <p:nvPr>
            <p:ph type="ctrTitle"/>
          </p:nvPr>
        </p:nvSpPr>
        <p:spPr>
          <a:xfrm>
            <a:off x="1524000" y="207963"/>
            <a:ext cx="9144000" cy="2387600"/>
          </a:xfrm>
        </p:spPr>
        <p:txBody>
          <a:bodyPr>
            <a:normAutofit fontScale="90000"/>
          </a:bodyPr>
          <a:lstStyle/>
          <a:p>
            <a:r>
              <a:rPr lang="en-US" dirty="0"/>
              <a:t>Exploring decoding of reality from multivariate analysis perspective</a:t>
            </a:r>
          </a:p>
        </p:txBody>
      </p:sp>
      <p:sp>
        <p:nvSpPr>
          <p:cNvPr id="3" name="Subtitle 2">
            <a:extLst>
              <a:ext uri="{FF2B5EF4-FFF2-40B4-BE49-F238E27FC236}">
                <a16:creationId xmlns:a16="http://schemas.microsoft.com/office/drawing/2014/main" id="{166283E6-FA4C-ABC3-9E6D-8DE3A4E340BF}"/>
              </a:ext>
            </a:extLst>
          </p:cNvPr>
          <p:cNvSpPr>
            <a:spLocks noGrp="1"/>
          </p:cNvSpPr>
          <p:nvPr>
            <p:ph type="subTitle" idx="1"/>
          </p:nvPr>
        </p:nvSpPr>
        <p:spPr>
          <a:xfrm>
            <a:off x="1523999" y="3240200"/>
            <a:ext cx="9144000" cy="1655762"/>
          </a:xfrm>
        </p:spPr>
        <p:txBody>
          <a:bodyPr>
            <a:normAutofit/>
          </a:bodyPr>
          <a:lstStyle/>
          <a:p>
            <a:r>
              <a:rPr lang="en-US" sz="3600" b="1" dirty="0"/>
              <a:t>Saurabh Ranjan</a:t>
            </a:r>
          </a:p>
        </p:txBody>
      </p:sp>
      <p:pic>
        <p:nvPicPr>
          <p:cNvPr id="4" name="Picture 3">
            <a:extLst>
              <a:ext uri="{FF2B5EF4-FFF2-40B4-BE49-F238E27FC236}">
                <a16:creationId xmlns:a16="http://schemas.microsoft.com/office/drawing/2014/main" id="{C2CEB634-5173-73C9-298D-AB1BF375A82A}"/>
              </a:ext>
            </a:extLst>
          </p:cNvPr>
          <p:cNvPicPr>
            <a:picLocks noChangeAspect="1"/>
          </p:cNvPicPr>
          <p:nvPr/>
        </p:nvPicPr>
        <p:blipFill>
          <a:blip r:embed="rId2"/>
          <a:stretch>
            <a:fillRect/>
          </a:stretch>
        </p:blipFill>
        <p:spPr>
          <a:xfrm>
            <a:off x="4780509" y="4830415"/>
            <a:ext cx="2630979" cy="1420368"/>
          </a:xfrm>
          <a:prstGeom prst="rect">
            <a:avLst/>
          </a:prstGeom>
        </p:spPr>
      </p:pic>
      <p:sp>
        <p:nvSpPr>
          <p:cNvPr id="5" name="TextBox 4">
            <a:extLst>
              <a:ext uri="{FF2B5EF4-FFF2-40B4-BE49-F238E27FC236}">
                <a16:creationId xmlns:a16="http://schemas.microsoft.com/office/drawing/2014/main" id="{009AF455-DB2C-265D-F225-DAD66016BEDA}"/>
              </a:ext>
            </a:extLst>
          </p:cNvPr>
          <p:cNvSpPr txBox="1"/>
          <p:nvPr/>
        </p:nvSpPr>
        <p:spPr>
          <a:xfrm>
            <a:off x="5280037" y="2595563"/>
            <a:ext cx="1631922" cy="369332"/>
          </a:xfrm>
          <a:prstGeom prst="rect">
            <a:avLst/>
          </a:prstGeom>
          <a:noFill/>
        </p:spPr>
        <p:txBody>
          <a:bodyPr wrap="none" rtlCol="0">
            <a:spAutoFit/>
          </a:bodyPr>
          <a:lstStyle/>
          <a:p>
            <a:r>
              <a:rPr lang="en-US" i="1" dirty="0"/>
              <a:t>Version : Pilot 1</a:t>
            </a:r>
          </a:p>
        </p:txBody>
      </p:sp>
    </p:spTree>
    <p:extLst>
      <p:ext uri="{BB962C8B-B14F-4D97-AF65-F5344CB8AC3E}">
        <p14:creationId xmlns:p14="http://schemas.microsoft.com/office/powerpoint/2010/main" val="224890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E9A6-9365-F336-A504-09A509380B76}"/>
              </a:ext>
            </a:extLst>
          </p:cNvPr>
          <p:cNvSpPr>
            <a:spLocks noGrp="1"/>
          </p:cNvSpPr>
          <p:nvPr>
            <p:ph type="title"/>
          </p:nvPr>
        </p:nvSpPr>
        <p:spPr>
          <a:xfrm>
            <a:off x="0" y="0"/>
            <a:ext cx="10515600" cy="1325563"/>
          </a:xfrm>
        </p:spPr>
        <p:txBody>
          <a:bodyPr/>
          <a:lstStyle/>
          <a:p>
            <a:r>
              <a:rPr lang="en-US" dirty="0"/>
              <a:t>EXPERIMENT 2.A (WHOLE BRAIN LEVEL)</a:t>
            </a:r>
          </a:p>
        </p:txBody>
      </p:sp>
      <p:sp>
        <p:nvSpPr>
          <p:cNvPr id="4" name="Content Placeholder 3">
            <a:extLst>
              <a:ext uri="{FF2B5EF4-FFF2-40B4-BE49-F238E27FC236}">
                <a16:creationId xmlns:a16="http://schemas.microsoft.com/office/drawing/2014/main" id="{F6CAD347-C644-61B3-A717-AF217D77C804}"/>
              </a:ext>
            </a:extLst>
          </p:cNvPr>
          <p:cNvSpPr txBox="1">
            <a:spLocks/>
          </p:cNvSpPr>
          <p:nvPr/>
        </p:nvSpPr>
        <p:spPr>
          <a:xfrm>
            <a:off x="0" y="1690688"/>
            <a:ext cx="4815840" cy="3593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Classifier Used: LDA; Target: Perceived/Imagined condition.</a:t>
            </a:r>
          </a:p>
          <a:p>
            <a:r>
              <a:rPr lang="en-US" dirty="0">
                <a:highlight>
                  <a:srgbClr val="FFFF00"/>
                </a:highlight>
              </a:rPr>
              <a:t>Epoch Time Used:</a:t>
            </a:r>
          </a:p>
          <a:p>
            <a:pPr lvl="1"/>
            <a:r>
              <a:rPr lang="en-US" sz="3000" dirty="0">
                <a:highlight>
                  <a:srgbClr val="FFFF00"/>
                </a:highlight>
              </a:rPr>
              <a:t>Perception:  200ms prior to onset of 1</a:t>
            </a:r>
            <a:r>
              <a:rPr lang="en-US" sz="3000" baseline="30000" dirty="0">
                <a:highlight>
                  <a:srgbClr val="FFFF00"/>
                </a:highlight>
              </a:rPr>
              <a:t>st</a:t>
            </a:r>
            <a:r>
              <a:rPr lang="en-US" sz="3000" dirty="0">
                <a:highlight>
                  <a:srgbClr val="FFFF00"/>
                </a:highlight>
              </a:rPr>
              <a:t> image to 800ms after the onset of 1</a:t>
            </a:r>
            <a:r>
              <a:rPr lang="en-US" sz="3000" baseline="30000" dirty="0">
                <a:highlight>
                  <a:srgbClr val="FFFF00"/>
                </a:highlight>
              </a:rPr>
              <a:t>st</a:t>
            </a:r>
            <a:r>
              <a:rPr lang="en-US" sz="3000" dirty="0">
                <a:highlight>
                  <a:srgbClr val="FFFF00"/>
                </a:highlight>
              </a:rPr>
              <a:t> image.</a:t>
            </a:r>
          </a:p>
          <a:p>
            <a:pPr lvl="1"/>
            <a:r>
              <a:rPr lang="en-US" sz="3000" dirty="0">
                <a:highlight>
                  <a:srgbClr val="FFFF00"/>
                </a:highlight>
              </a:rPr>
              <a:t>Imagination: 200ms prior to pre-cue to 800ms after the onset of pre-cue.</a:t>
            </a:r>
          </a:p>
          <a:p>
            <a:pPr marL="0" indent="0">
              <a:buNone/>
            </a:pPr>
            <a:endParaRPr lang="en-US" dirty="0"/>
          </a:p>
        </p:txBody>
      </p:sp>
      <p:pic>
        <p:nvPicPr>
          <p:cNvPr id="5" name="Picture 4" descr="A picture containing text, screenshot, line, number&#10;&#10;Description automatically generated">
            <a:extLst>
              <a:ext uri="{FF2B5EF4-FFF2-40B4-BE49-F238E27FC236}">
                <a16:creationId xmlns:a16="http://schemas.microsoft.com/office/drawing/2014/main" id="{956C8E48-8BE6-E89A-955D-0606244A23EB}"/>
              </a:ext>
            </a:extLst>
          </p:cNvPr>
          <p:cNvPicPr>
            <a:picLocks noChangeAspect="1"/>
          </p:cNvPicPr>
          <p:nvPr/>
        </p:nvPicPr>
        <p:blipFill>
          <a:blip r:embed="rId2"/>
          <a:stretch>
            <a:fillRect/>
          </a:stretch>
        </p:blipFill>
        <p:spPr>
          <a:xfrm>
            <a:off x="5397190" y="864680"/>
            <a:ext cx="6794810" cy="6016778"/>
          </a:xfrm>
          <a:prstGeom prst="rect">
            <a:avLst/>
          </a:prstGeom>
        </p:spPr>
      </p:pic>
    </p:spTree>
    <p:extLst>
      <p:ext uri="{BB962C8B-B14F-4D97-AF65-F5344CB8AC3E}">
        <p14:creationId xmlns:p14="http://schemas.microsoft.com/office/powerpoint/2010/main" val="125401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BCA4A-E758-8096-3310-E0CB700B385D}"/>
              </a:ext>
            </a:extLst>
          </p:cNvPr>
          <p:cNvSpPr>
            <a:spLocks noGrp="1"/>
          </p:cNvSpPr>
          <p:nvPr>
            <p:ph type="title"/>
          </p:nvPr>
        </p:nvSpPr>
        <p:spPr>
          <a:xfrm>
            <a:off x="-50801" y="0"/>
            <a:ext cx="10515600" cy="1110537"/>
          </a:xfrm>
        </p:spPr>
        <p:txBody>
          <a:bodyPr vert="horz" lIns="91440" tIns="45720" rIns="91440" bIns="45720" rtlCol="0" anchor="ctr">
            <a:normAutofit/>
          </a:bodyPr>
          <a:lstStyle/>
          <a:p>
            <a:r>
              <a:rPr lang="en-US" sz="5200" kern="1200" dirty="0">
                <a:solidFill>
                  <a:schemeClr val="tx1"/>
                </a:solidFill>
                <a:latin typeface="+mj-lt"/>
                <a:ea typeface="+mj-ea"/>
                <a:cs typeface="+mj-cs"/>
              </a:rPr>
              <a:t>EXPERIMENT 2.B (REGIONAL LEVEL)</a:t>
            </a:r>
          </a:p>
        </p:txBody>
      </p:sp>
      <p:pic>
        <p:nvPicPr>
          <p:cNvPr id="5" name="Content Placeholder 4" descr="A picture containing text, screenshot, line, number&#10;&#10;Description automatically generated">
            <a:extLst>
              <a:ext uri="{FF2B5EF4-FFF2-40B4-BE49-F238E27FC236}">
                <a16:creationId xmlns:a16="http://schemas.microsoft.com/office/drawing/2014/main" id="{017B48B9-A290-B01D-669D-381296369850}"/>
              </a:ext>
            </a:extLst>
          </p:cNvPr>
          <p:cNvPicPr>
            <a:picLocks noGrp="1" noChangeAspect="1"/>
          </p:cNvPicPr>
          <p:nvPr>
            <p:ph idx="1"/>
          </p:nvPr>
        </p:nvPicPr>
        <p:blipFill>
          <a:blip r:embed="rId2"/>
          <a:stretch>
            <a:fillRect/>
          </a:stretch>
        </p:blipFill>
        <p:spPr>
          <a:xfrm>
            <a:off x="515543" y="870239"/>
            <a:ext cx="3325678" cy="2993111"/>
          </a:xfrm>
          <a:prstGeom prst="rect">
            <a:avLst/>
          </a:prstGeom>
        </p:spPr>
      </p:pic>
      <p:pic>
        <p:nvPicPr>
          <p:cNvPr id="7" name="Picture 6" descr="A picture containing text, screenshot, line, number&#10;&#10;Description automatically generated">
            <a:extLst>
              <a:ext uri="{FF2B5EF4-FFF2-40B4-BE49-F238E27FC236}">
                <a16:creationId xmlns:a16="http://schemas.microsoft.com/office/drawing/2014/main" id="{87C18B23-5966-8361-ACF1-6DE513E3CDFC}"/>
              </a:ext>
            </a:extLst>
          </p:cNvPr>
          <p:cNvPicPr>
            <a:picLocks noChangeAspect="1"/>
          </p:cNvPicPr>
          <p:nvPr/>
        </p:nvPicPr>
        <p:blipFill>
          <a:blip r:embed="rId3"/>
          <a:stretch>
            <a:fillRect/>
          </a:stretch>
        </p:blipFill>
        <p:spPr>
          <a:xfrm>
            <a:off x="4407564" y="870239"/>
            <a:ext cx="3382046" cy="2993111"/>
          </a:xfrm>
          <a:prstGeom prst="rect">
            <a:avLst/>
          </a:prstGeom>
        </p:spPr>
      </p:pic>
      <p:pic>
        <p:nvPicPr>
          <p:cNvPr id="9" name="Picture 8" descr="A picture containing text, screenshot, line, number&#10;&#10;Description automatically generated">
            <a:extLst>
              <a:ext uri="{FF2B5EF4-FFF2-40B4-BE49-F238E27FC236}">
                <a16:creationId xmlns:a16="http://schemas.microsoft.com/office/drawing/2014/main" id="{1FAF1A11-5215-5C38-21C6-D49BD08E3E3A}"/>
              </a:ext>
            </a:extLst>
          </p:cNvPr>
          <p:cNvPicPr>
            <a:picLocks noChangeAspect="1"/>
          </p:cNvPicPr>
          <p:nvPr/>
        </p:nvPicPr>
        <p:blipFill>
          <a:blip r:embed="rId4"/>
          <a:stretch>
            <a:fillRect/>
          </a:stretch>
        </p:blipFill>
        <p:spPr>
          <a:xfrm>
            <a:off x="7998349" y="870239"/>
            <a:ext cx="3382046" cy="2993112"/>
          </a:xfrm>
          <a:prstGeom prst="rect">
            <a:avLst/>
          </a:prstGeom>
        </p:spPr>
      </p:pic>
      <p:pic>
        <p:nvPicPr>
          <p:cNvPr id="13" name="Picture 12" descr="A picture containing text, screenshot, line, number&#10;&#10;Description automatically generated">
            <a:extLst>
              <a:ext uri="{FF2B5EF4-FFF2-40B4-BE49-F238E27FC236}">
                <a16:creationId xmlns:a16="http://schemas.microsoft.com/office/drawing/2014/main" id="{C5F2DE3F-FA1F-4562-3CFC-57E7F508F8BF}"/>
              </a:ext>
            </a:extLst>
          </p:cNvPr>
          <p:cNvPicPr>
            <a:picLocks noChangeAspect="1"/>
          </p:cNvPicPr>
          <p:nvPr/>
        </p:nvPicPr>
        <p:blipFill>
          <a:blip r:embed="rId5"/>
          <a:stretch>
            <a:fillRect/>
          </a:stretch>
        </p:blipFill>
        <p:spPr>
          <a:xfrm>
            <a:off x="4407564" y="3792054"/>
            <a:ext cx="3496620" cy="3094510"/>
          </a:xfrm>
          <a:prstGeom prst="rect">
            <a:avLst/>
          </a:prstGeom>
        </p:spPr>
      </p:pic>
      <p:pic>
        <p:nvPicPr>
          <p:cNvPr id="11" name="Picture 10" descr="A picture containing text, screenshot, line, diagram&#10;&#10;Description automatically generated">
            <a:extLst>
              <a:ext uri="{FF2B5EF4-FFF2-40B4-BE49-F238E27FC236}">
                <a16:creationId xmlns:a16="http://schemas.microsoft.com/office/drawing/2014/main" id="{C78C54CB-EB30-587B-2B25-42CBD8AD4873}"/>
              </a:ext>
            </a:extLst>
          </p:cNvPr>
          <p:cNvPicPr>
            <a:picLocks noChangeAspect="1"/>
          </p:cNvPicPr>
          <p:nvPr/>
        </p:nvPicPr>
        <p:blipFill>
          <a:blip r:embed="rId6"/>
          <a:stretch>
            <a:fillRect/>
          </a:stretch>
        </p:blipFill>
        <p:spPr>
          <a:xfrm>
            <a:off x="515543" y="3891914"/>
            <a:ext cx="3442124" cy="2994650"/>
          </a:xfrm>
          <a:prstGeom prst="rect">
            <a:avLst/>
          </a:prstGeom>
        </p:spPr>
      </p:pic>
      <p:pic>
        <p:nvPicPr>
          <p:cNvPr id="14" name="Picture 13" descr="A diagram of different colored dots&#10;&#10;Description automatically generated with low confidence">
            <a:extLst>
              <a:ext uri="{FF2B5EF4-FFF2-40B4-BE49-F238E27FC236}">
                <a16:creationId xmlns:a16="http://schemas.microsoft.com/office/drawing/2014/main" id="{94E6373D-8671-F4A9-247E-454F4BA87476}"/>
              </a:ext>
            </a:extLst>
          </p:cNvPr>
          <p:cNvPicPr>
            <a:picLocks noChangeAspect="1"/>
          </p:cNvPicPr>
          <p:nvPr/>
        </p:nvPicPr>
        <p:blipFill>
          <a:blip r:embed="rId7"/>
          <a:stretch>
            <a:fillRect/>
          </a:stretch>
        </p:blipFill>
        <p:spPr>
          <a:xfrm>
            <a:off x="8299586" y="3856266"/>
            <a:ext cx="3716399" cy="2966086"/>
          </a:xfrm>
          <a:prstGeom prst="rect">
            <a:avLst/>
          </a:prstGeom>
        </p:spPr>
      </p:pic>
    </p:spTree>
    <p:extLst>
      <p:ext uri="{BB962C8B-B14F-4D97-AF65-F5344CB8AC3E}">
        <p14:creationId xmlns:p14="http://schemas.microsoft.com/office/powerpoint/2010/main" val="299807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D1CB-43A7-DFFE-6FDD-4220813B7379}"/>
              </a:ext>
            </a:extLst>
          </p:cNvPr>
          <p:cNvSpPr>
            <a:spLocks noGrp="1"/>
          </p:cNvSpPr>
          <p:nvPr>
            <p:ph type="title"/>
          </p:nvPr>
        </p:nvSpPr>
        <p:spPr>
          <a:xfrm>
            <a:off x="0" y="18255"/>
            <a:ext cx="12192000" cy="1325563"/>
          </a:xfrm>
        </p:spPr>
        <p:txBody>
          <a:bodyPr/>
          <a:lstStyle/>
          <a:p>
            <a:r>
              <a:rPr lang="en-US" dirty="0"/>
              <a:t>EXPERIMENT 2.C (Diagonal Accuracies of TGM)</a:t>
            </a:r>
          </a:p>
        </p:txBody>
      </p:sp>
      <p:pic>
        <p:nvPicPr>
          <p:cNvPr id="7" name="Picture 6" descr="A picture containing text, screenshot, diagram, line&#10;&#10;Description automatically generated">
            <a:extLst>
              <a:ext uri="{FF2B5EF4-FFF2-40B4-BE49-F238E27FC236}">
                <a16:creationId xmlns:a16="http://schemas.microsoft.com/office/drawing/2014/main" id="{1EFAA0B3-6425-BD54-B353-EF1CA9F8BA94}"/>
              </a:ext>
            </a:extLst>
          </p:cNvPr>
          <p:cNvPicPr>
            <a:picLocks noChangeAspect="1"/>
          </p:cNvPicPr>
          <p:nvPr/>
        </p:nvPicPr>
        <p:blipFill>
          <a:blip r:embed="rId2"/>
          <a:stretch>
            <a:fillRect/>
          </a:stretch>
        </p:blipFill>
        <p:spPr>
          <a:xfrm>
            <a:off x="2199648" y="1060779"/>
            <a:ext cx="7792704" cy="5797221"/>
          </a:xfrm>
          <a:prstGeom prst="rect">
            <a:avLst/>
          </a:prstGeom>
        </p:spPr>
      </p:pic>
    </p:spTree>
    <p:extLst>
      <p:ext uri="{BB962C8B-B14F-4D97-AF65-F5344CB8AC3E}">
        <p14:creationId xmlns:p14="http://schemas.microsoft.com/office/powerpoint/2010/main" val="160288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3815-7C8A-9203-D378-5196180E6E95}"/>
              </a:ext>
            </a:extLst>
          </p:cNvPr>
          <p:cNvSpPr>
            <a:spLocks noGrp="1"/>
          </p:cNvSpPr>
          <p:nvPr>
            <p:ph type="title"/>
          </p:nvPr>
        </p:nvSpPr>
        <p:spPr/>
        <p:txBody>
          <a:bodyPr/>
          <a:lstStyle/>
          <a:p>
            <a:r>
              <a:rPr lang="en-US" dirty="0"/>
              <a:t>EPOCH PLOT </a:t>
            </a:r>
            <a:r>
              <a:rPr lang="en-US" sz="2000" dirty="0"/>
              <a:t>for Experiment 2 in Imagination &amp; Perception trials for 1 random participant.</a:t>
            </a:r>
            <a:endParaRPr lang="en-US" dirty="0"/>
          </a:p>
        </p:txBody>
      </p:sp>
      <p:pic>
        <p:nvPicPr>
          <p:cNvPr id="5" name="Picture 4" descr="A picture containing text, screenshot, line, diagram&#10;&#10;Description automatically generated">
            <a:extLst>
              <a:ext uri="{FF2B5EF4-FFF2-40B4-BE49-F238E27FC236}">
                <a16:creationId xmlns:a16="http://schemas.microsoft.com/office/drawing/2014/main" id="{6722ADF2-C30C-A1AD-BC3D-77562228287C}"/>
              </a:ext>
            </a:extLst>
          </p:cNvPr>
          <p:cNvPicPr>
            <a:picLocks noChangeAspect="1"/>
          </p:cNvPicPr>
          <p:nvPr/>
        </p:nvPicPr>
        <p:blipFill>
          <a:blip r:embed="rId2"/>
          <a:stretch>
            <a:fillRect/>
          </a:stretch>
        </p:blipFill>
        <p:spPr>
          <a:xfrm>
            <a:off x="-1" y="2099991"/>
            <a:ext cx="5901171" cy="4392884"/>
          </a:xfrm>
          <a:prstGeom prst="rect">
            <a:avLst/>
          </a:prstGeom>
        </p:spPr>
      </p:pic>
      <p:pic>
        <p:nvPicPr>
          <p:cNvPr id="7" name="Picture 6" descr="A picture containing text, screenshot, plot, line&#10;&#10;Description automatically generated">
            <a:extLst>
              <a:ext uri="{FF2B5EF4-FFF2-40B4-BE49-F238E27FC236}">
                <a16:creationId xmlns:a16="http://schemas.microsoft.com/office/drawing/2014/main" id="{5ADC0489-9D9D-B7C2-70F5-6E70683483AC}"/>
              </a:ext>
            </a:extLst>
          </p:cNvPr>
          <p:cNvPicPr>
            <a:picLocks noChangeAspect="1"/>
          </p:cNvPicPr>
          <p:nvPr/>
        </p:nvPicPr>
        <p:blipFill>
          <a:blip r:embed="rId3"/>
          <a:stretch>
            <a:fillRect/>
          </a:stretch>
        </p:blipFill>
        <p:spPr>
          <a:xfrm>
            <a:off x="6290829" y="2099991"/>
            <a:ext cx="5901171" cy="4392884"/>
          </a:xfrm>
          <a:prstGeom prst="rect">
            <a:avLst/>
          </a:prstGeom>
        </p:spPr>
      </p:pic>
      <p:sp>
        <p:nvSpPr>
          <p:cNvPr id="8" name="TextBox 7">
            <a:extLst>
              <a:ext uri="{FF2B5EF4-FFF2-40B4-BE49-F238E27FC236}">
                <a16:creationId xmlns:a16="http://schemas.microsoft.com/office/drawing/2014/main" id="{F73A89DA-5C29-C6AD-D3C6-3E3CA45AB5C0}"/>
              </a:ext>
            </a:extLst>
          </p:cNvPr>
          <p:cNvSpPr txBox="1"/>
          <p:nvPr/>
        </p:nvSpPr>
        <p:spPr>
          <a:xfrm>
            <a:off x="1678142" y="1459855"/>
            <a:ext cx="1953740" cy="461665"/>
          </a:xfrm>
          <a:prstGeom prst="rect">
            <a:avLst/>
          </a:prstGeom>
          <a:noFill/>
        </p:spPr>
        <p:txBody>
          <a:bodyPr wrap="none" rtlCol="0">
            <a:spAutoFit/>
          </a:bodyPr>
          <a:lstStyle/>
          <a:p>
            <a:r>
              <a:rPr lang="en-US" sz="2400" u="sng" dirty="0"/>
              <a:t>IMAGINATION</a:t>
            </a:r>
            <a:endParaRPr lang="en-US" u="sng" dirty="0"/>
          </a:p>
        </p:txBody>
      </p:sp>
      <p:sp>
        <p:nvSpPr>
          <p:cNvPr id="11" name="TextBox 10">
            <a:extLst>
              <a:ext uri="{FF2B5EF4-FFF2-40B4-BE49-F238E27FC236}">
                <a16:creationId xmlns:a16="http://schemas.microsoft.com/office/drawing/2014/main" id="{3EF83D96-5956-F749-FB49-CC9A14C867E4}"/>
              </a:ext>
            </a:extLst>
          </p:cNvPr>
          <p:cNvSpPr txBox="1"/>
          <p:nvPr/>
        </p:nvSpPr>
        <p:spPr>
          <a:xfrm>
            <a:off x="8052922" y="1459855"/>
            <a:ext cx="1759584" cy="461665"/>
          </a:xfrm>
          <a:prstGeom prst="rect">
            <a:avLst/>
          </a:prstGeom>
          <a:noFill/>
        </p:spPr>
        <p:txBody>
          <a:bodyPr wrap="none" rtlCol="0">
            <a:spAutoFit/>
          </a:bodyPr>
          <a:lstStyle/>
          <a:p>
            <a:r>
              <a:rPr lang="en-US" sz="2400" u="sng" dirty="0"/>
              <a:t>PERCEPTION</a:t>
            </a:r>
            <a:endParaRPr lang="en-US" u="sng" dirty="0"/>
          </a:p>
        </p:txBody>
      </p:sp>
    </p:spTree>
    <p:extLst>
      <p:ext uri="{BB962C8B-B14F-4D97-AF65-F5344CB8AC3E}">
        <p14:creationId xmlns:p14="http://schemas.microsoft.com/office/powerpoint/2010/main" val="1647973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2A3-EC61-69EA-7BBA-BD177579C311}"/>
              </a:ext>
            </a:extLst>
          </p:cNvPr>
          <p:cNvSpPr>
            <a:spLocks noGrp="1"/>
          </p:cNvSpPr>
          <p:nvPr>
            <p:ph type="title"/>
          </p:nvPr>
        </p:nvSpPr>
        <p:spPr>
          <a:xfrm>
            <a:off x="0" y="0"/>
            <a:ext cx="10515600" cy="1325563"/>
          </a:xfrm>
        </p:spPr>
        <p:txBody>
          <a:bodyPr/>
          <a:lstStyle/>
          <a:p>
            <a:r>
              <a:rPr lang="en-US" dirty="0"/>
              <a:t>Reality Monitoring</a:t>
            </a:r>
          </a:p>
        </p:txBody>
      </p:sp>
      <p:sp>
        <p:nvSpPr>
          <p:cNvPr id="3" name="Content Placeholder 2">
            <a:extLst>
              <a:ext uri="{FF2B5EF4-FFF2-40B4-BE49-F238E27FC236}">
                <a16:creationId xmlns:a16="http://schemas.microsoft.com/office/drawing/2014/main" id="{2CCAA83B-C2FB-622C-2119-497E53084AA6}"/>
              </a:ext>
            </a:extLst>
          </p:cNvPr>
          <p:cNvSpPr>
            <a:spLocks noGrp="1"/>
          </p:cNvSpPr>
          <p:nvPr>
            <p:ph idx="1"/>
          </p:nvPr>
        </p:nvSpPr>
        <p:spPr>
          <a:xfrm>
            <a:off x="793594" y="1274666"/>
            <a:ext cx="11182815" cy="5583334"/>
          </a:xfrm>
        </p:spPr>
        <p:txBody>
          <a:bodyPr>
            <a:normAutofit/>
          </a:bodyPr>
          <a:lstStyle/>
          <a:p>
            <a:pPr marL="457200" indent="-457200">
              <a:buFont typeface="Arial" panose="020B0604020202020204" pitchFamily="34" charset="0"/>
              <a:buChar char="•"/>
            </a:pPr>
            <a:r>
              <a:rPr lang="en-US" sz="2800" dirty="0"/>
              <a:t>Reality monitoring is our ability to determine whether the experience is internal (e.g. imagination) or external (e.g. visual perception).</a:t>
            </a:r>
          </a:p>
          <a:p>
            <a:pPr marL="457200" indent="-457200">
              <a:buFont typeface="Arial" panose="020B0604020202020204" pitchFamily="34" charset="0"/>
              <a:buChar char="•"/>
            </a:pPr>
            <a:r>
              <a:rPr lang="en-US" sz="2800" dirty="0"/>
              <a:t>Understanding reality monitoring is essential in cases like obsessive-compulsive disorders and</a:t>
            </a:r>
            <a:r>
              <a:rPr lang="en-US" dirty="0"/>
              <a:t> psychosis</a:t>
            </a:r>
            <a:r>
              <a:rPr lang="en-US" sz="2800" dirty="0"/>
              <a:t> as it is compromised.</a:t>
            </a:r>
          </a:p>
          <a:p>
            <a:pPr marL="457200" indent="-457200">
              <a:buFont typeface="Arial" panose="020B0604020202020204" pitchFamily="34" charset="0"/>
              <a:buChar char="•"/>
            </a:pPr>
            <a:r>
              <a:rPr lang="en-US" sz="2800" dirty="0"/>
              <a:t>We </a:t>
            </a:r>
            <a:r>
              <a:rPr lang="en-US" sz="2800" dirty="0">
                <a:solidFill>
                  <a:srgbClr val="FF0000"/>
                </a:solidFill>
              </a:rPr>
              <a:t>need to understand</a:t>
            </a:r>
            <a:r>
              <a:rPr lang="en-US" sz="2800" dirty="0"/>
              <a:t> the temporal characteristics of neural activity that help us segregate internal and external experiences.</a:t>
            </a:r>
          </a:p>
          <a:p>
            <a:pPr marL="457200" indent="-457200">
              <a:buFont typeface="Arial" panose="020B0604020202020204" pitchFamily="34" charset="0"/>
              <a:buChar char="•"/>
            </a:pPr>
            <a:r>
              <a:rPr lang="en-US" sz="2800" dirty="0"/>
              <a:t>Perceptual Reality Monitoring Theory postulates a “</a:t>
            </a:r>
            <a:r>
              <a:rPr lang="en-US" sz="2800" dirty="0">
                <a:solidFill>
                  <a:srgbClr val="FF0000"/>
                </a:solidFill>
              </a:rPr>
              <a:t>discriminator</a:t>
            </a:r>
            <a:r>
              <a:rPr lang="en-US" sz="2800" dirty="0"/>
              <a:t>”  tha</a:t>
            </a:r>
            <a:r>
              <a:rPr lang="en-US" dirty="0"/>
              <a:t>t </a:t>
            </a:r>
            <a:r>
              <a:rPr lang="en-US" sz="2800" dirty="0"/>
              <a:t>can </a:t>
            </a:r>
            <a:r>
              <a:rPr lang="en-US" sz="2800" dirty="0">
                <a:solidFill>
                  <a:srgbClr val="FF0000"/>
                </a:solidFill>
              </a:rPr>
              <a:t>segregate imagined and perceived experiences</a:t>
            </a:r>
            <a:r>
              <a:rPr lang="en-US" sz="2800" dirty="0"/>
              <a:t>, but its neurodynamic is unknown.</a:t>
            </a:r>
          </a:p>
          <a:p>
            <a:pPr marL="457200" indent="-457200">
              <a:buFont typeface="Arial" panose="020B0604020202020204" pitchFamily="34" charset="0"/>
              <a:buChar char="•"/>
            </a:pPr>
            <a:r>
              <a:rPr lang="en-US" sz="2800" dirty="0"/>
              <a:t>We use the temporal generalization method to understand how underlying </a:t>
            </a:r>
            <a:r>
              <a:rPr lang="en-US" sz="2800" dirty="0" err="1"/>
              <a:t>neurodynamics</a:t>
            </a:r>
            <a:r>
              <a:rPr lang="en-US" sz="2800" dirty="0"/>
              <a:t> can separate perceived experiences from imagined experiences.</a:t>
            </a:r>
          </a:p>
        </p:txBody>
      </p:sp>
    </p:spTree>
    <p:extLst>
      <p:ext uri="{BB962C8B-B14F-4D97-AF65-F5344CB8AC3E}">
        <p14:creationId xmlns:p14="http://schemas.microsoft.com/office/powerpoint/2010/main" val="923901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EA5AE9C-1E96-335D-3335-7456A0D323E0}"/>
              </a:ext>
            </a:extLst>
          </p:cNvPr>
          <p:cNvSpPr txBox="1">
            <a:spLocks/>
          </p:cNvSpPr>
          <p:nvPr/>
        </p:nvSpPr>
        <p:spPr>
          <a:xfrm>
            <a:off x="6583363" y="3008312"/>
            <a:ext cx="393223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000" dirty="0"/>
              <a:t>Participants imagined Image 1 </a:t>
            </a:r>
            <a:br>
              <a:rPr lang="en-US" sz="2000" dirty="0"/>
            </a:br>
            <a:r>
              <a:rPr lang="en-US" sz="2000" dirty="0"/>
              <a:t>or Image 2 based on the </a:t>
            </a:r>
            <a:br>
              <a:rPr lang="en-US" sz="2000" dirty="0"/>
            </a:br>
            <a:r>
              <a:rPr lang="en-US" sz="2000" dirty="0"/>
              <a:t>retro-cue.</a:t>
            </a:r>
          </a:p>
          <a:p>
            <a:pPr marL="285750" indent="-285750"/>
            <a:r>
              <a:rPr lang="en-US" sz="2000" dirty="0"/>
              <a:t># participants (N) = 24</a:t>
            </a:r>
          </a:p>
        </p:txBody>
      </p:sp>
      <p:sp>
        <p:nvSpPr>
          <p:cNvPr id="2" name="Title 1">
            <a:extLst>
              <a:ext uri="{FF2B5EF4-FFF2-40B4-BE49-F238E27FC236}">
                <a16:creationId xmlns:a16="http://schemas.microsoft.com/office/drawing/2014/main" id="{9F68BA22-711E-56BB-F725-AFB1B75D6319}"/>
              </a:ext>
            </a:extLst>
          </p:cNvPr>
          <p:cNvSpPr>
            <a:spLocks noGrp="1"/>
          </p:cNvSpPr>
          <p:nvPr>
            <p:ph type="title"/>
          </p:nvPr>
        </p:nvSpPr>
        <p:spPr>
          <a:xfrm>
            <a:off x="0" y="0"/>
            <a:ext cx="10515600" cy="1325563"/>
          </a:xfrm>
        </p:spPr>
        <p:txBody>
          <a:bodyPr/>
          <a:lstStyle/>
          <a:p>
            <a:r>
              <a:rPr lang="en-US" dirty="0"/>
              <a:t>Behavioral Experiment and Dataset </a:t>
            </a:r>
          </a:p>
        </p:txBody>
      </p:sp>
      <p:sp>
        <p:nvSpPr>
          <p:cNvPr id="6" name="TextBox 5">
            <a:extLst>
              <a:ext uri="{FF2B5EF4-FFF2-40B4-BE49-F238E27FC236}">
                <a16:creationId xmlns:a16="http://schemas.microsoft.com/office/drawing/2014/main" id="{B9498E40-0743-F1A9-ECDB-6ACB2A5BD775}"/>
              </a:ext>
            </a:extLst>
          </p:cNvPr>
          <p:cNvSpPr txBox="1"/>
          <p:nvPr/>
        </p:nvSpPr>
        <p:spPr>
          <a:xfrm>
            <a:off x="0" y="5044027"/>
            <a:ext cx="11377153" cy="2092881"/>
          </a:xfrm>
          <a:prstGeom prst="rect">
            <a:avLst/>
          </a:prstGeom>
          <a:noFill/>
        </p:spPr>
        <p:txBody>
          <a:bodyPr wrap="none" rtlCol="0">
            <a:spAutoFit/>
          </a:bodyPr>
          <a:lstStyle/>
          <a:p>
            <a:r>
              <a:rPr lang="en-US" sz="2800" dirty="0">
                <a:solidFill>
                  <a:srgbClr val="FF0000"/>
                </a:solidFill>
              </a:rPr>
              <a:t>RESEACH QUESTION:</a:t>
            </a:r>
          </a:p>
          <a:p>
            <a:r>
              <a:rPr lang="en-US" sz="2800" dirty="0">
                <a:solidFill>
                  <a:srgbClr val="FF0000"/>
                </a:solidFill>
              </a:rPr>
              <a:t>What is the type of neural generator activity that can</a:t>
            </a:r>
          </a:p>
          <a:p>
            <a:r>
              <a:rPr lang="en-US" sz="2800" dirty="0">
                <a:solidFill>
                  <a:srgbClr val="FF0000"/>
                </a:solidFill>
              </a:rPr>
              <a:t>distinguish between perception and imagination? OR</a:t>
            </a:r>
          </a:p>
          <a:p>
            <a:r>
              <a:rPr lang="en-US" sz="2800" dirty="0">
                <a:solidFill>
                  <a:srgbClr val="FF0000"/>
                </a:solidFill>
              </a:rPr>
              <a:t>What is temporal generalization across perceived and imagined experiences?</a:t>
            </a:r>
          </a:p>
          <a:p>
            <a:endParaRPr lang="en-US" dirty="0"/>
          </a:p>
        </p:txBody>
      </p:sp>
      <p:pic>
        <p:nvPicPr>
          <p:cNvPr id="7" name="Picture 6" descr="A diagram of a different stages of a trial&#10;&#10;Description automatically generated with medium confidence">
            <a:extLst>
              <a:ext uri="{FF2B5EF4-FFF2-40B4-BE49-F238E27FC236}">
                <a16:creationId xmlns:a16="http://schemas.microsoft.com/office/drawing/2014/main" id="{5071B8E4-0F01-DA73-64BD-07C49C0B1294}"/>
              </a:ext>
            </a:extLst>
          </p:cNvPr>
          <p:cNvPicPr>
            <a:picLocks noChangeAspect="1"/>
          </p:cNvPicPr>
          <p:nvPr/>
        </p:nvPicPr>
        <p:blipFill>
          <a:blip r:embed="rId3"/>
          <a:stretch>
            <a:fillRect/>
          </a:stretch>
        </p:blipFill>
        <p:spPr>
          <a:xfrm>
            <a:off x="517118" y="1471544"/>
            <a:ext cx="5370743" cy="3073535"/>
          </a:xfrm>
          <a:prstGeom prst="rect">
            <a:avLst/>
          </a:prstGeom>
        </p:spPr>
      </p:pic>
      <p:pic>
        <p:nvPicPr>
          <p:cNvPr id="8" name="Picture 7">
            <a:extLst>
              <a:ext uri="{FF2B5EF4-FFF2-40B4-BE49-F238E27FC236}">
                <a16:creationId xmlns:a16="http://schemas.microsoft.com/office/drawing/2014/main" id="{C709F09B-329D-A304-88EA-B5558B447072}"/>
              </a:ext>
            </a:extLst>
          </p:cNvPr>
          <p:cNvPicPr>
            <a:picLocks noChangeAspect="1"/>
          </p:cNvPicPr>
          <p:nvPr/>
        </p:nvPicPr>
        <p:blipFill>
          <a:blip r:embed="rId4"/>
          <a:stretch>
            <a:fillRect/>
          </a:stretch>
        </p:blipFill>
        <p:spPr>
          <a:xfrm>
            <a:off x="6494171" y="949594"/>
            <a:ext cx="5697829" cy="1777894"/>
          </a:xfrm>
          <a:prstGeom prst="rect">
            <a:avLst/>
          </a:prstGeom>
        </p:spPr>
      </p:pic>
    </p:spTree>
    <p:extLst>
      <p:ext uri="{BB962C8B-B14F-4D97-AF65-F5344CB8AC3E}">
        <p14:creationId xmlns:p14="http://schemas.microsoft.com/office/powerpoint/2010/main" val="223783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3565-575E-1CE9-DD4F-8FEB3215C80A}"/>
              </a:ext>
            </a:extLst>
          </p:cNvPr>
          <p:cNvSpPr>
            <a:spLocks noGrp="1"/>
          </p:cNvSpPr>
          <p:nvPr>
            <p:ph type="title"/>
          </p:nvPr>
        </p:nvSpPr>
        <p:spPr/>
        <p:txBody>
          <a:bodyPr/>
          <a:lstStyle/>
          <a:p>
            <a:r>
              <a:rPr lang="en-US" dirty="0"/>
              <a:t>Temporal generalization/neural generators</a:t>
            </a:r>
          </a:p>
        </p:txBody>
      </p:sp>
      <p:pic>
        <p:nvPicPr>
          <p:cNvPr id="4" name="Content Placeholder 3">
            <a:extLst>
              <a:ext uri="{FF2B5EF4-FFF2-40B4-BE49-F238E27FC236}">
                <a16:creationId xmlns:a16="http://schemas.microsoft.com/office/drawing/2014/main" id="{4EE0CE09-799C-DB8E-535A-B3A494B7F569}"/>
              </a:ext>
            </a:extLst>
          </p:cNvPr>
          <p:cNvPicPr>
            <a:picLocks noGrp="1" noChangeAspect="1"/>
          </p:cNvPicPr>
          <p:nvPr>
            <p:ph idx="1"/>
          </p:nvPr>
        </p:nvPicPr>
        <p:blipFill>
          <a:blip r:embed="rId2"/>
          <a:stretch>
            <a:fillRect/>
          </a:stretch>
        </p:blipFill>
        <p:spPr>
          <a:xfrm>
            <a:off x="0" y="1736724"/>
            <a:ext cx="12150266" cy="4043383"/>
          </a:xfrm>
          <a:prstGeom prst="rect">
            <a:avLst/>
          </a:prstGeom>
        </p:spPr>
      </p:pic>
    </p:spTree>
    <p:extLst>
      <p:ext uri="{BB962C8B-B14F-4D97-AF65-F5344CB8AC3E}">
        <p14:creationId xmlns:p14="http://schemas.microsoft.com/office/powerpoint/2010/main" val="167405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4CFF-2600-C9DA-521F-514B2A24524C}"/>
              </a:ext>
            </a:extLst>
          </p:cNvPr>
          <p:cNvSpPr>
            <a:spLocks noGrp="1"/>
          </p:cNvSpPr>
          <p:nvPr>
            <p:ph type="title"/>
          </p:nvPr>
        </p:nvSpPr>
        <p:spPr>
          <a:xfrm>
            <a:off x="838200" y="0"/>
            <a:ext cx="10515600" cy="1325563"/>
          </a:xfrm>
        </p:spPr>
        <p:txBody>
          <a:bodyPr/>
          <a:lstStyle/>
          <a:p>
            <a:r>
              <a:rPr lang="en-US" dirty="0"/>
              <a:t>Current Study </a:t>
            </a:r>
          </a:p>
        </p:txBody>
      </p:sp>
      <p:sp>
        <p:nvSpPr>
          <p:cNvPr id="4" name="Content Placeholder 3">
            <a:extLst>
              <a:ext uri="{FF2B5EF4-FFF2-40B4-BE49-F238E27FC236}">
                <a16:creationId xmlns:a16="http://schemas.microsoft.com/office/drawing/2014/main" id="{D3C38CA5-550B-A1E3-CB8A-A60C41D3CCC6}"/>
              </a:ext>
            </a:extLst>
          </p:cNvPr>
          <p:cNvSpPr>
            <a:spLocks noGrp="1"/>
          </p:cNvSpPr>
          <p:nvPr>
            <p:ph sz="half" idx="1"/>
          </p:nvPr>
        </p:nvSpPr>
        <p:spPr>
          <a:xfrm>
            <a:off x="838201" y="1322388"/>
            <a:ext cx="5181600" cy="5032375"/>
          </a:xfrm>
        </p:spPr>
        <p:txBody>
          <a:bodyPr>
            <a:normAutofit fontScale="92500" lnSpcReduction="10000"/>
          </a:bodyPr>
          <a:lstStyle/>
          <a:p>
            <a:r>
              <a:rPr lang="en-US" u="sng" dirty="0"/>
              <a:t>Experiment 1</a:t>
            </a:r>
            <a:r>
              <a:rPr lang="en-US" dirty="0"/>
              <a:t>:</a:t>
            </a:r>
          </a:p>
          <a:p>
            <a:pPr lvl="1"/>
            <a:r>
              <a:rPr lang="en-US" sz="2800" dirty="0"/>
              <a:t>Whole Brain Level</a:t>
            </a:r>
          </a:p>
          <a:p>
            <a:pPr lvl="1"/>
            <a:r>
              <a:rPr lang="en-US" sz="2800" dirty="0"/>
              <a:t>Regional Level</a:t>
            </a:r>
          </a:p>
          <a:p>
            <a:r>
              <a:rPr lang="en-US" dirty="0"/>
              <a:t>Classifier Used: LDA; Target: Perceived/Imagined condition.</a:t>
            </a:r>
          </a:p>
          <a:p>
            <a:r>
              <a:rPr lang="en-US" dirty="0"/>
              <a:t>Epoch Time Used: </a:t>
            </a:r>
          </a:p>
          <a:p>
            <a:pPr lvl="1"/>
            <a:r>
              <a:rPr lang="en-US" sz="2800" dirty="0"/>
              <a:t>Perception:  200ms prior to onset of 1</a:t>
            </a:r>
            <a:r>
              <a:rPr lang="en-US" sz="2800" baseline="30000" dirty="0"/>
              <a:t>st</a:t>
            </a:r>
            <a:r>
              <a:rPr lang="en-US" sz="2800" dirty="0"/>
              <a:t> image to 1000ms after the onset of 1</a:t>
            </a:r>
            <a:r>
              <a:rPr lang="en-US" sz="2800" baseline="30000" dirty="0"/>
              <a:t>st</a:t>
            </a:r>
            <a:r>
              <a:rPr lang="en-US" sz="2800" dirty="0"/>
              <a:t> image.</a:t>
            </a:r>
          </a:p>
          <a:p>
            <a:pPr lvl="1"/>
            <a:r>
              <a:rPr lang="en-US" sz="2800" dirty="0">
                <a:highlight>
                  <a:srgbClr val="FFFF00"/>
                </a:highlight>
              </a:rPr>
              <a:t>Imagination: 200ms prior to onset of imagery window to 1000ms after the onset of imagery window</a:t>
            </a:r>
          </a:p>
        </p:txBody>
      </p:sp>
      <p:sp>
        <p:nvSpPr>
          <p:cNvPr id="5" name="Content Placeholder 4">
            <a:extLst>
              <a:ext uri="{FF2B5EF4-FFF2-40B4-BE49-F238E27FC236}">
                <a16:creationId xmlns:a16="http://schemas.microsoft.com/office/drawing/2014/main" id="{538628E6-6A91-E347-E719-21B1C2DB39E3}"/>
              </a:ext>
            </a:extLst>
          </p:cNvPr>
          <p:cNvSpPr>
            <a:spLocks noGrp="1"/>
          </p:cNvSpPr>
          <p:nvPr>
            <p:ph sz="half" idx="2"/>
          </p:nvPr>
        </p:nvSpPr>
        <p:spPr>
          <a:xfrm>
            <a:off x="6172199" y="1322389"/>
            <a:ext cx="5181600" cy="5032374"/>
          </a:xfrm>
        </p:spPr>
        <p:txBody>
          <a:bodyPr>
            <a:normAutofit fontScale="92500" lnSpcReduction="10000"/>
          </a:bodyPr>
          <a:lstStyle/>
          <a:p>
            <a:r>
              <a:rPr lang="en-US" u="sng" dirty="0"/>
              <a:t>Experiment 2</a:t>
            </a:r>
          </a:p>
          <a:p>
            <a:pPr lvl="1"/>
            <a:r>
              <a:rPr lang="en-US" dirty="0"/>
              <a:t>Whole Brain Level</a:t>
            </a:r>
          </a:p>
          <a:p>
            <a:pPr lvl="1"/>
            <a:r>
              <a:rPr lang="en-US" dirty="0"/>
              <a:t>Regional Level</a:t>
            </a:r>
          </a:p>
          <a:p>
            <a:r>
              <a:rPr lang="en-US" dirty="0"/>
              <a:t>Classifier Used: LDA; Target: Perceived/Imagined condition.</a:t>
            </a:r>
          </a:p>
          <a:p>
            <a:r>
              <a:rPr lang="en-US" dirty="0"/>
              <a:t>Epoch Time Used:</a:t>
            </a:r>
          </a:p>
          <a:p>
            <a:pPr lvl="1"/>
            <a:r>
              <a:rPr lang="en-US" sz="3000" dirty="0"/>
              <a:t>Perception:  200ms prior to onset of 1</a:t>
            </a:r>
            <a:r>
              <a:rPr lang="en-US" sz="3000" baseline="30000" dirty="0"/>
              <a:t>st</a:t>
            </a:r>
            <a:r>
              <a:rPr lang="en-US" sz="3000" dirty="0"/>
              <a:t> image to 800ms after the onset of 1</a:t>
            </a:r>
            <a:r>
              <a:rPr lang="en-US" sz="3000" baseline="30000" dirty="0"/>
              <a:t>st</a:t>
            </a:r>
            <a:r>
              <a:rPr lang="en-US" sz="3000" dirty="0"/>
              <a:t> image.</a:t>
            </a:r>
          </a:p>
          <a:p>
            <a:pPr lvl="1"/>
            <a:r>
              <a:rPr lang="en-US" sz="3000" dirty="0">
                <a:highlight>
                  <a:srgbClr val="FFFF00"/>
                </a:highlight>
              </a:rPr>
              <a:t>Imagination: 200ms prior to pre-cue to 800ms after the onset of pre-cue.</a:t>
            </a:r>
          </a:p>
        </p:txBody>
      </p:sp>
    </p:spTree>
    <p:extLst>
      <p:ext uri="{BB962C8B-B14F-4D97-AF65-F5344CB8AC3E}">
        <p14:creationId xmlns:p14="http://schemas.microsoft.com/office/powerpoint/2010/main" val="177395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CBEA7-8258-6044-3DCF-0D63F57E9A45}"/>
              </a:ext>
            </a:extLst>
          </p:cNvPr>
          <p:cNvSpPr>
            <a:spLocks noGrp="1"/>
          </p:cNvSpPr>
          <p:nvPr>
            <p:ph idx="1"/>
          </p:nvPr>
        </p:nvSpPr>
        <p:spPr>
          <a:xfrm>
            <a:off x="838200" y="1155032"/>
            <a:ext cx="10515600" cy="5871409"/>
          </a:xfrm>
        </p:spPr>
        <p:txBody>
          <a:bodyPr>
            <a:normAutofit/>
          </a:bodyPr>
          <a:lstStyle/>
          <a:p>
            <a:r>
              <a:rPr lang="en-US" dirty="0"/>
              <a:t>We extracted relevant time samples from each subject for imagined and perceived parts in a trial.</a:t>
            </a:r>
          </a:p>
          <a:p>
            <a:r>
              <a:rPr lang="en-US" dirty="0"/>
              <a:t>For each subject, we did Group-based </a:t>
            </a:r>
            <a:r>
              <a:rPr lang="en-US" dirty="0" err="1"/>
              <a:t>Kfold</a:t>
            </a:r>
            <a:r>
              <a:rPr lang="en-US" dirty="0"/>
              <a:t> with K = 2; the classifier was trained on ‘House’ stimuli to classify Perceived, imagined, and tested on ‘Face’ stimuli. The mean performance on the two test sets was taken as the classifier's performance on that subject.</a:t>
            </a:r>
          </a:p>
          <a:p>
            <a:r>
              <a:rPr lang="en-US" dirty="0"/>
              <a:t>Classifier was trained and tested at each time point and generate temporal generalization matrix. </a:t>
            </a:r>
          </a:p>
          <a:p>
            <a:r>
              <a:rPr lang="en-US" dirty="0"/>
              <a:t>We preprocessed data by normalizing (</a:t>
            </a:r>
            <a:r>
              <a:rPr lang="en-US" i="1" dirty="0"/>
              <a:t>standard scalar</a:t>
            </a:r>
            <a:r>
              <a:rPr lang="en-US" dirty="0"/>
              <a:t>) and then performing PCA. We used 15 components after the PCA of sensor values at each time point.</a:t>
            </a:r>
          </a:p>
          <a:p>
            <a:r>
              <a:rPr lang="en-US" dirty="0"/>
              <a:t>Performance was measured using the AUC score.</a:t>
            </a:r>
          </a:p>
        </p:txBody>
      </p:sp>
      <p:sp>
        <p:nvSpPr>
          <p:cNvPr id="4" name="Title 1">
            <a:extLst>
              <a:ext uri="{FF2B5EF4-FFF2-40B4-BE49-F238E27FC236}">
                <a16:creationId xmlns:a16="http://schemas.microsoft.com/office/drawing/2014/main" id="{9C656DBC-446B-997E-FA80-3C4471EC3FB2}"/>
              </a:ext>
            </a:extLst>
          </p:cNvPr>
          <p:cNvSpPr>
            <a:spLocks noGrp="1"/>
          </p:cNvSpPr>
          <p:nvPr>
            <p:ph type="title"/>
          </p:nvPr>
        </p:nvSpPr>
        <p:spPr>
          <a:xfrm>
            <a:off x="0" y="0"/>
            <a:ext cx="10515600" cy="1325563"/>
          </a:xfrm>
        </p:spPr>
        <p:txBody>
          <a:bodyPr/>
          <a:lstStyle/>
          <a:p>
            <a:r>
              <a:rPr lang="en-US" dirty="0"/>
              <a:t>Methods:</a:t>
            </a:r>
          </a:p>
        </p:txBody>
      </p:sp>
    </p:spTree>
    <p:extLst>
      <p:ext uri="{BB962C8B-B14F-4D97-AF65-F5344CB8AC3E}">
        <p14:creationId xmlns:p14="http://schemas.microsoft.com/office/powerpoint/2010/main" val="341451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E9A6-9365-F336-A504-09A509380B76}"/>
              </a:ext>
            </a:extLst>
          </p:cNvPr>
          <p:cNvSpPr>
            <a:spLocks noGrp="1"/>
          </p:cNvSpPr>
          <p:nvPr>
            <p:ph type="title"/>
          </p:nvPr>
        </p:nvSpPr>
        <p:spPr>
          <a:xfrm>
            <a:off x="0" y="0"/>
            <a:ext cx="10515600" cy="1325563"/>
          </a:xfrm>
        </p:spPr>
        <p:txBody>
          <a:bodyPr/>
          <a:lstStyle/>
          <a:p>
            <a:r>
              <a:rPr lang="en-US" dirty="0"/>
              <a:t>EXPERIMENT 1.A (WHOLE BRAIN LEVEL)</a:t>
            </a:r>
          </a:p>
        </p:txBody>
      </p:sp>
      <p:sp>
        <p:nvSpPr>
          <p:cNvPr id="4" name="Content Placeholder 3">
            <a:extLst>
              <a:ext uri="{FF2B5EF4-FFF2-40B4-BE49-F238E27FC236}">
                <a16:creationId xmlns:a16="http://schemas.microsoft.com/office/drawing/2014/main" id="{F6CAD347-C644-61B3-A717-AF217D77C804}"/>
              </a:ext>
            </a:extLst>
          </p:cNvPr>
          <p:cNvSpPr txBox="1">
            <a:spLocks/>
          </p:cNvSpPr>
          <p:nvPr/>
        </p:nvSpPr>
        <p:spPr>
          <a:xfrm>
            <a:off x="0" y="1690688"/>
            <a:ext cx="4815840" cy="35935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Classifier Used: LDA; Target: Perceived/Imagined condition.</a:t>
            </a:r>
          </a:p>
          <a:p>
            <a:r>
              <a:rPr lang="en-US" dirty="0"/>
              <a:t>Epoch Time Used: </a:t>
            </a:r>
          </a:p>
          <a:p>
            <a:pPr lvl="1"/>
            <a:r>
              <a:rPr lang="en-US" sz="2800" dirty="0"/>
              <a:t>Perception:  200ms prior to onset of 1</a:t>
            </a:r>
            <a:r>
              <a:rPr lang="en-US" sz="2800" baseline="30000" dirty="0"/>
              <a:t>st</a:t>
            </a:r>
            <a:r>
              <a:rPr lang="en-US" sz="2800" dirty="0"/>
              <a:t> image to 1000ms after the onset of 1</a:t>
            </a:r>
            <a:r>
              <a:rPr lang="en-US" sz="2800" baseline="30000" dirty="0"/>
              <a:t>st</a:t>
            </a:r>
            <a:r>
              <a:rPr lang="en-US" sz="2800" dirty="0"/>
              <a:t> image.</a:t>
            </a:r>
          </a:p>
          <a:p>
            <a:pPr lvl="1"/>
            <a:r>
              <a:rPr lang="en-US" sz="2800" dirty="0">
                <a:highlight>
                  <a:srgbClr val="FFFF00"/>
                </a:highlight>
              </a:rPr>
              <a:t>Imagination: 200ms prior to onset of imagery window to 1000ms after the onset of imagery window</a:t>
            </a:r>
          </a:p>
          <a:p>
            <a:pPr marL="0" indent="0">
              <a:buNone/>
            </a:pPr>
            <a:endParaRPr lang="en-US" dirty="0"/>
          </a:p>
        </p:txBody>
      </p:sp>
      <p:pic>
        <p:nvPicPr>
          <p:cNvPr id="5" name="Picture 4" descr="A picture containing text, screenshot, number, line&#10;&#10;Description automatically generated">
            <a:extLst>
              <a:ext uri="{FF2B5EF4-FFF2-40B4-BE49-F238E27FC236}">
                <a16:creationId xmlns:a16="http://schemas.microsoft.com/office/drawing/2014/main" id="{55E07F3D-51D0-5B43-C0A1-F9A684B103FD}"/>
              </a:ext>
            </a:extLst>
          </p:cNvPr>
          <p:cNvPicPr>
            <a:picLocks noChangeAspect="1"/>
          </p:cNvPicPr>
          <p:nvPr/>
        </p:nvPicPr>
        <p:blipFill>
          <a:blip r:embed="rId2"/>
          <a:stretch>
            <a:fillRect/>
          </a:stretch>
        </p:blipFill>
        <p:spPr>
          <a:xfrm>
            <a:off x="5689600" y="1100149"/>
            <a:ext cx="6502400" cy="5757851"/>
          </a:xfrm>
          <a:prstGeom prst="rect">
            <a:avLst/>
          </a:prstGeom>
        </p:spPr>
      </p:pic>
    </p:spTree>
    <p:extLst>
      <p:ext uri="{BB962C8B-B14F-4D97-AF65-F5344CB8AC3E}">
        <p14:creationId xmlns:p14="http://schemas.microsoft.com/office/powerpoint/2010/main" val="158995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BCA4A-E758-8096-3310-E0CB700B385D}"/>
              </a:ext>
            </a:extLst>
          </p:cNvPr>
          <p:cNvSpPr>
            <a:spLocks noGrp="1"/>
          </p:cNvSpPr>
          <p:nvPr>
            <p:ph type="title"/>
          </p:nvPr>
        </p:nvSpPr>
        <p:spPr>
          <a:xfrm>
            <a:off x="-50801" y="0"/>
            <a:ext cx="10515600" cy="1110537"/>
          </a:xfrm>
        </p:spPr>
        <p:txBody>
          <a:bodyPr vert="horz" lIns="91440" tIns="45720" rIns="91440" bIns="45720" rtlCol="0" anchor="ctr">
            <a:normAutofit/>
          </a:bodyPr>
          <a:lstStyle/>
          <a:p>
            <a:r>
              <a:rPr lang="en-US" sz="5200" kern="1200" dirty="0">
                <a:solidFill>
                  <a:schemeClr val="tx1"/>
                </a:solidFill>
                <a:latin typeface="+mj-lt"/>
                <a:ea typeface="+mj-ea"/>
                <a:cs typeface="+mj-cs"/>
              </a:rPr>
              <a:t>EXPERIMENT 1.B (REGIONAL LEVEL)</a:t>
            </a:r>
          </a:p>
        </p:txBody>
      </p:sp>
      <p:pic>
        <p:nvPicPr>
          <p:cNvPr id="11" name="Picture 10" descr="A picture containing text, screenshot, number, line&#10;&#10;Description automatically generated">
            <a:extLst>
              <a:ext uri="{FF2B5EF4-FFF2-40B4-BE49-F238E27FC236}">
                <a16:creationId xmlns:a16="http://schemas.microsoft.com/office/drawing/2014/main" id="{B30B526A-E08C-C8BC-DDC3-F6526EDB0E82}"/>
              </a:ext>
            </a:extLst>
          </p:cNvPr>
          <p:cNvPicPr>
            <a:picLocks noChangeAspect="1"/>
          </p:cNvPicPr>
          <p:nvPr/>
        </p:nvPicPr>
        <p:blipFill>
          <a:blip r:embed="rId2"/>
          <a:stretch>
            <a:fillRect/>
          </a:stretch>
        </p:blipFill>
        <p:spPr>
          <a:xfrm>
            <a:off x="611013" y="849201"/>
            <a:ext cx="3322513" cy="2990263"/>
          </a:xfrm>
          <a:prstGeom prst="rect">
            <a:avLst/>
          </a:prstGeom>
        </p:spPr>
      </p:pic>
      <p:pic>
        <p:nvPicPr>
          <p:cNvPr id="7" name="Picture 6" descr="A picture containing text, screenshot, line, plot&#10;&#10;Description automatically generated">
            <a:extLst>
              <a:ext uri="{FF2B5EF4-FFF2-40B4-BE49-F238E27FC236}">
                <a16:creationId xmlns:a16="http://schemas.microsoft.com/office/drawing/2014/main" id="{51D68402-37F2-315E-8279-0AC6C6DBB232}"/>
              </a:ext>
            </a:extLst>
          </p:cNvPr>
          <p:cNvPicPr>
            <a:picLocks noChangeAspect="1"/>
          </p:cNvPicPr>
          <p:nvPr/>
        </p:nvPicPr>
        <p:blipFill>
          <a:blip r:embed="rId3"/>
          <a:stretch>
            <a:fillRect/>
          </a:stretch>
        </p:blipFill>
        <p:spPr>
          <a:xfrm>
            <a:off x="4489246" y="849201"/>
            <a:ext cx="3438094" cy="3042714"/>
          </a:xfrm>
          <a:prstGeom prst="rect">
            <a:avLst/>
          </a:prstGeom>
        </p:spPr>
      </p:pic>
      <p:pic>
        <p:nvPicPr>
          <p:cNvPr id="9" name="Picture 8" descr="A picture containing text, screenshot, line, plot&#10;&#10;Description automatically generated">
            <a:extLst>
              <a:ext uri="{FF2B5EF4-FFF2-40B4-BE49-F238E27FC236}">
                <a16:creationId xmlns:a16="http://schemas.microsoft.com/office/drawing/2014/main" id="{11ABB31B-3C4A-5105-1725-79C6A47A75F3}"/>
              </a:ext>
            </a:extLst>
          </p:cNvPr>
          <p:cNvPicPr>
            <a:picLocks noChangeAspect="1"/>
          </p:cNvPicPr>
          <p:nvPr/>
        </p:nvPicPr>
        <p:blipFill>
          <a:blip r:embed="rId4"/>
          <a:stretch>
            <a:fillRect/>
          </a:stretch>
        </p:blipFill>
        <p:spPr>
          <a:xfrm>
            <a:off x="8251902" y="849201"/>
            <a:ext cx="3438093" cy="3042714"/>
          </a:xfrm>
          <a:prstGeom prst="rect">
            <a:avLst/>
          </a:prstGeom>
        </p:spPr>
      </p:pic>
      <p:pic>
        <p:nvPicPr>
          <p:cNvPr id="5" name="Content Placeholder 4" descr="A picture containing text, screenshot, number, line&#10;&#10;Description automatically generated">
            <a:extLst>
              <a:ext uri="{FF2B5EF4-FFF2-40B4-BE49-F238E27FC236}">
                <a16:creationId xmlns:a16="http://schemas.microsoft.com/office/drawing/2014/main" id="{FE7F5B6D-EFD2-92DD-A257-CABB6CF5A576}"/>
              </a:ext>
            </a:extLst>
          </p:cNvPr>
          <p:cNvPicPr>
            <a:picLocks noGrp="1" noChangeAspect="1"/>
          </p:cNvPicPr>
          <p:nvPr>
            <p:ph idx="1"/>
          </p:nvPr>
        </p:nvPicPr>
        <p:blipFill>
          <a:blip r:embed="rId5"/>
          <a:stretch>
            <a:fillRect/>
          </a:stretch>
        </p:blipFill>
        <p:spPr>
          <a:xfrm>
            <a:off x="611012" y="3803199"/>
            <a:ext cx="3438093" cy="3042713"/>
          </a:xfrm>
          <a:prstGeom prst="rect">
            <a:avLst/>
          </a:prstGeom>
        </p:spPr>
      </p:pic>
      <p:pic>
        <p:nvPicPr>
          <p:cNvPr id="13" name="Picture 12" descr="A picture containing text, screenshot, diagram, number&#10;&#10;Description automatically generated">
            <a:extLst>
              <a:ext uri="{FF2B5EF4-FFF2-40B4-BE49-F238E27FC236}">
                <a16:creationId xmlns:a16="http://schemas.microsoft.com/office/drawing/2014/main" id="{2728E77F-747C-8A8D-818B-01FFB023EE18}"/>
              </a:ext>
            </a:extLst>
          </p:cNvPr>
          <p:cNvPicPr>
            <a:picLocks noChangeAspect="1"/>
          </p:cNvPicPr>
          <p:nvPr/>
        </p:nvPicPr>
        <p:blipFill>
          <a:blip r:embed="rId6"/>
          <a:stretch>
            <a:fillRect/>
          </a:stretch>
        </p:blipFill>
        <p:spPr>
          <a:xfrm>
            <a:off x="4489246" y="3839464"/>
            <a:ext cx="3438094" cy="3042713"/>
          </a:xfrm>
          <a:prstGeom prst="rect">
            <a:avLst/>
          </a:prstGeom>
        </p:spPr>
      </p:pic>
      <p:pic>
        <p:nvPicPr>
          <p:cNvPr id="14" name="Picture 13" descr="A diagram of different colored dots&#10;&#10;Description automatically generated with low confidence">
            <a:extLst>
              <a:ext uri="{FF2B5EF4-FFF2-40B4-BE49-F238E27FC236}">
                <a16:creationId xmlns:a16="http://schemas.microsoft.com/office/drawing/2014/main" id="{F1A85F5C-2241-B392-27AF-CC9ADB9ED5B5}"/>
              </a:ext>
            </a:extLst>
          </p:cNvPr>
          <p:cNvPicPr>
            <a:picLocks noChangeAspect="1"/>
          </p:cNvPicPr>
          <p:nvPr/>
        </p:nvPicPr>
        <p:blipFill>
          <a:blip r:embed="rId7"/>
          <a:stretch>
            <a:fillRect/>
          </a:stretch>
        </p:blipFill>
        <p:spPr>
          <a:xfrm>
            <a:off x="8483996" y="4101669"/>
            <a:ext cx="3205999" cy="2558732"/>
          </a:xfrm>
          <a:prstGeom prst="rect">
            <a:avLst/>
          </a:prstGeom>
        </p:spPr>
      </p:pic>
    </p:spTree>
    <p:extLst>
      <p:ext uri="{BB962C8B-B14F-4D97-AF65-F5344CB8AC3E}">
        <p14:creationId xmlns:p14="http://schemas.microsoft.com/office/powerpoint/2010/main" val="136199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D1CB-43A7-DFFE-6FDD-4220813B7379}"/>
              </a:ext>
            </a:extLst>
          </p:cNvPr>
          <p:cNvSpPr>
            <a:spLocks noGrp="1"/>
          </p:cNvSpPr>
          <p:nvPr>
            <p:ph type="title"/>
          </p:nvPr>
        </p:nvSpPr>
        <p:spPr>
          <a:xfrm>
            <a:off x="0" y="18255"/>
            <a:ext cx="12192000" cy="1325563"/>
          </a:xfrm>
        </p:spPr>
        <p:txBody>
          <a:bodyPr/>
          <a:lstStyle/>
          <a:p>
            <a:r>
              <a:rPr lang="en-US" dirty="0"/>
              <a:t>EXPERIMENT 1.C (Diagonal Accuracies of TGM)</a:t>
            </a:r>
          </a:p>
        </p:txBody>
      </p:sp>
      <p:pic>
        <p:nvPicPr>
          <p:cNvPr id="5" name="Content Placeholder 4" descr="A picture containing text, screenshot, diagram, line&#10;&#10;Description automatically generated">
            <a:extLst>
              <a:ext uri="{FF2B5EF4-FFF2-40B4-BE49-F238E27FC236}">
                <a16:creationId xmlns:a16="http://schemas.microsoft.com/office/drawing/2014/main" id="{E10A7E39-28FD-3339-2AE5-6E67C51A5295}"/>
              </a:ext>
            </a:extLst>
          </p:cNvPr>
          <p:cNvPicPr>
            <a:picLocks noGrp="1" noChangeAspect="1"/>
          </p:cNvPicPr>
          <p:nvPr>
            <p:ph idx="1"/>
          </p:nvPr>
        </p:nvPicPr>
        <p:blipFill>
          <a:blip r:embed="rId2"/>
          <a:stretch>
            <a:fillRect/>
          </a:stretch>
        </p:blipFill>
        <p:spPr>
          <a:xfrm>
            <a:off x="1925907" y="969247"/>
            <a:ext cx="7976375" cy="5870498"/>
          </a:xfrm>
        </p:spPr>
      </p:pic>
    </p:spTree>
    <p:extLst>
      <p:ext uri="{BB962C8B-B14F-4D97-AF65-F5344CB8AC3E}">
        <p14:creationId xmlns:p14="http://schemas.microsoft.com/office/powerpoint/2010/main" val="4136522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3307</TotalTime>
  <Words>595</Words>
  <Application>Microsoft Macintosh PowerPoint</Application>
  <PresentationFormat>Widescreen</PresentationFormat>
  <Paragraphs>56</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Exploring decoding of reality from multivariate analysis perspective</vt:lpstr>
      <vt:lpstr>Reality Monitoring</vt:lpstr>
      <vt:lpstr>Behavioral Experiment and Dataset </vt:lpstr>
      <vt:lpstr>Temporal generalization/neural generators</vt:lpstr>
      <vt:lpstr>Current Study </vt:lpstr>
      <vt:lpstr>Methods:</vt:lpstr>
      <vt:lpstr>EXPERIMENT 1.A (WHOLE BRAIN LEVEL)</vt:lpstr>
      <vt:lpstr>EXPERIMENT 1.B (REGIONAL LEVEL)</vt:lpstr>
      <vt:lpstr>EXPERIMENT 1.C (Diagonal Accuracies of TGM)</vt:lpstr>
      <vt:lpstr>EXPERIMENT 2.A (WHOLE BRAIN LEVEL)</vt:lpstr>
      <vt:lpstr>EXPERIMENT 2.B (REGIONAL LEVEL)</vt:lpstr>
      <vt:lpstr>EXPERIMENT 2.C (Diagonal Accuracies of TGM)</vt:lpstr>
      <vt:lpstr>EPOCH PLOT for Experiment 2 in Imagination &amp; Perception trials for 1 random participant.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decoding of reality from multivariate analysis perspective</dc:title>
  <dc:creator>Ranjan, Saurabh</dc:creator>
  <cp:lastModifiedBy>Ranjan, Saurabh</cp:lastModifiedBy>
  <cp:revision>16</cp:revision>
  <dcterms:created xsi:type="dcterms:W3CDTF">2023-05-15T07:28:29Z</dcterms:created>
  <dcterms:modified xsi:type="dcterms:W3CDTF">2025-01-25T21:54:47Z</dcterms:modified>
</cp:coreProperties>
</file>